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6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89" r:id="rId2"/>
    <p:sldId id="290" r:id="rId3"/>
    <p:sldId id="291" r:id="rId4"/>
    <p:sldId id="292" r:id="rId5"/>
    <p:sldId id="294" r:id="rId6"/>
    <p:sldId id="295" r:id="rId7"/>
    <p:sldId id="296" r:id="rId8"/>
    <p:sldId id="293" r:id="rId9"/>
    <p:sldId id="297" r:id="rId10"/>
    <p:sldId id="298" r:id="rId11"/>
    <p:sldId id="299" r:id="rId12"/>
    <p:sldId id="306" r:id="rId13"/>
    <p:sldId id="300" r:id="rId14"/>
    <p:sldId id="301" r:id="rId15"/>
    <p:sldId id="303" r:id="rId16"/>
    <p:sldId id="302" r:id="rId17"/>
    <p:sldId id="304" r:id="rId18"/>
    <p:sldId id="305" r:id="rId19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ulet Maksut" initials="DM" lastIdx="2" clrIdx="0">
    <p:extLst>
      <p:ext uri="{19B8F6BF-5375-455C-9EA6-DF929625EA0E}">
        <p15:presenceInfo xmlns:p15="http://schemas.microsoft.com/office/powerpoint/2012/main" userId="Daulet Maksu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560" autoAdjust="0"/>
  </p:normalViewPr>
  <p:slideViewPr>
    <p:cSldViewPr>
      <p:cViewPr varScale="1">
        <p:scale>
          <a:sx n="57" d="100"/>
          <a:sy n="57" d="100"/>
        </p:scale>
        <p:origin x="15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0584447-09E0-4833-9BFF-3ECC026485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/>
              <a:t>©Исмаилова Акмарал Газизовна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15DFA0F-4872-4353-A3CA-AF029D2A56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44ECA6-5681-46DA-B361-5C1FCC9D8D07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BAF0344-69E8-4C5E-9C65-0766C6E74B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7458AB2-4ABE-43C6-99CE-8C159C26AE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1750" y="942975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D0C07-F2A6-4C87-A56A-250FD4394F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17111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/>
              <a:t>©Исмаилова Акмарал Газизовна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CB501-971D-4FBD-BA73-FF4061DA74FD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EB3E4-959F-47A6-9C13-ED7A5D5E5E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85677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Верхний колонтитул 4">
            <a:extLst>
              <a:ext uri="{FF2B5EF4-FFF2-40B4-BE49-F238E27FC236}">
                <a16:creationId xmlns:a16="http://schemas.microsoft.com/office/drawing/2014/main" id="{F56710F6-3C06-49EC-98A7-150354A3A92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</p:spTree>
    <p:extLst>
      <p:ext uri="{BB962C8B-B14F-4D97-AF65-F5344CB8AC3E}">
        <p14:creationId xmlns:p14="http://schemas.microsoft.com/office/powerpoint/2010/main" val="36731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C71BB42-ED38-4706-A32D-E8C2F112670B}" type="datetime1">
              <a:rPr lang="ru-RU" smtClean="0"/>
              <a:t>26.05.2021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F93AB-CA07-47C9-A592-86C4FEE437CC}" type="datetime1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E973-88A5-4453-95BB-AA31F886A6BF}" type="datetime1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0995FD-FFC1-4B3E-A40C-074CA72CEC53}" type="datetime1">
              <a:rPr lang="ru-RU" smtClean="0"/>
              <a:t>26.05.2021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ru-RU"/>
              <a:t>©Исмаилова Акмарал Газизовна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ED843A-AC35-48B2-BC14-64FC6E265BE7}" type="datetime1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EC7E7-914C-4127-94A6-AC4A01A7A614}" type="datetime1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3B2B-1C4F-4856-A879-3CE191D759E9}" type="datetime1">
              <a:rPr lang="ru-RU" smtClean="0"/>
              <a:t>26.05.2021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27243A-A1D2-4282-8AC0-865D8832F58C}" type="datetime1">
              <a:rPr lang="ru-RU" smtClean="0"/>
              <a:t>26.05.2021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ru-RU"/>
              <a:t>©Исмаилова Акмарал Газизовна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C513-453C-4A42-9AAD-636B1C3933EE}" type="datetime1">
              <a:rPr lang="ru-RU" smtClean="0"/>
              <a:t>26.05.2021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A09E5D-F430-45B4-B311-9A14C131DF39}" type="datetime1">
              <a:rPr lang="ru-RU" smtClean="0"/>
              <a:t>26.05.2021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ru-RU"/>
              <a:t>©Исмаилова Акмарал Газизовна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13808C-843B-4B0A-977D-04F5BFDA9FF5}" type="datetime1">
              <a:rPr lang="ru-RU" smtClean="0"/>
              <a:t>26.05.2021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ru-RU"/>
              <a:t>©Исмаилова Акмарал Газизовна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979BDA-ED14-4E0A-9EFC-7B0A299751AD}" type="datetime1">
              <a:rPr lang="ru-RU" smtClean="0"/>
              <a:t>26.05.2021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ru-RU"/>
              <a:t>©Исмаилова Акмарал Газизовна</a:t>
            </a: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21C39B-038E-4CE8-BD6E-6347885CE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74638"/>
            <a:ext cx="6161112" cy="778098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kk-KZ" sz="2000" kern="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Ә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л-Фараби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атындағы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Қазақ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ұлттық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университеті</a:t>
            </a:r>
            <a:b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2000" kern="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имия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және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химиялық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технология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факультеті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0BD90E-5A96-4146-A865-D8E252CC9F9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889304" cy="5061176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kk-KZ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eaLnBrk="0" fontAlgn="base" hangingPunct="0">
              <a:buNone/>
            </a:pPr>
            <a:r>
              <a:rPr lang="kk-K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</a:t>
            </a:r>
            <a:r>
              <a:rPr lang="kk-KZ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</a:rPr>
              <a:t>Молекулярлы абсорбциялық спектроскопия. Фотометриялық талдау әдістері. Жарық жұтылудың негізгі зандылығы, ауытқушылықтар. Аддитивлік заңдылығы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sz="2100" dirty="0"/>
              <a:t>                                                      Д</a:t>
            </a:r>
            <a:r>
              <a:rPr lang="kk-KZ" sz="2100" dirty="0"/>
              <a:t>әріскер </a:t>
            </a:r>
            <a:r>
              <a:rPr lang="ru-RU" sz="2100" dirty="0"/>
              <a:t>- Исмаилова А.Г.</a:t>
            </a:r>
            <a:endParaRPr lang="en-US" sz="2100" dirty="0"/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endParaRPr lang="ru-RU" sz="2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904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E09BF027-F808-4D3C-8EA4-DF1547A62F5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55576" y="260648"/>
            <a:ext cx="7704856" cy="5904656"/>
          </a:xfr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612A735C-EB57-49F2-A9AB-EB943367549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067944" y="6414472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9300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BDE6F7DA-F8FC-4891-92E7-8CB44D2B16E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3568" y="602742"/>
            <a:ext cx="7776864" cy="5131308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4B0C52CF-25C9-4B50-8EF5-260C3FBFB9F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75856" y="6255258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819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6EB1F1F-9C4B-4494-99AB-C5DF30FFFE3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3528" y="-99392"/>
            <a:ext cx="7776864" cy="5850594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B6BDB5B8-90F8-46AC-9311-01DC02878EE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03848" y="6093296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438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589F4D4-21D1-4CEB-AA9A-201032C4DE7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859216" cy="5925272"/>
          </a:xfrm>
        </p:spPr>
        <p:txBody>
          <a:bodyPr/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Бугер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-Ламберт-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әмбебап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тек фотометрия</a:t>
            </a:r>
            <a:r>
              <a:rPr lang="kk-K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лық әдістер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абсорб­циялық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спектроскопиялық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әдістерге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 (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атомды-абсорбциялық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инфра­қы­зыл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рентгенді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асады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Концентрация мен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оптика­лық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ты­ғыздық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тура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пропорционал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бол­­ған­дық­тан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жарықтың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жұтылуын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сипаттайтын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шама­лар­дың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спектрофотометрияда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аналитикалық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ретін­де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оптикалық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тығыздықты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309CE293-B070-49A5-8614-411B4973171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067944" y="6134170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0337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87ED854-2C05-4471-BC53-61E8339F4BD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003232" cy="6141296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Бугер-Ламберт-Бер </a:t>
            </a:r>
            <a:r>
              <a:rPr lang="kk-K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заңын қолдану шектеулері, ауыт­қу­шы­лық түрлері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Оптикалық тығыздық пен концентрация арасындағы түзу сызықты тәуелділік белгілі тұрақты қабат қалыңдығында ауыт­қушылыққа ие болады. Ауытқулардың кейбіреулері фундамен­тальды сипатқа ие, ал қалғандары – оптикалық тығыздықты өлшеу әдісімен немесе концентрацияның өзгерісі кезіндегі хи­мия­лық өзгерістермен байланысты, кейбір жағдайларда осы ауытқулардың себептерін сәйкесінше </a:t>
            </a:r>
            <a:r>
              <a:rPr lang="kk-K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аспаптық немесе химия­лық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деп атайды.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Бер заңы тек сұйылтылған ерітінділердің абсорбциялық қасиеттерін сипаттайды, шектеулік осы мағынада болып табы­лады. Жоғары концентрацияларда (әдетте &gt; 0,01 моль/л) жұта­тын заттың бөлшектерінің арасындағы орташа арақашықтық төмендейді, әрбір бөлшек көрші бөлшектер зарядтарының тара­луына әсер етеді, бұл әрекеттесулер өз кезегінде бөлшектердің берілген толқын ұзындықтағы сәулелерді жұту қасиетін өзгер­туі мүмкін. Әрекеттесу дәрежесі концентрацияға байланысты болғандықтан, концентрация мен жұтылу арасындағы тәуел­ділік А=f(C) сызықтығынан ауытқулар байқалады.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Бер заңынан ауытқу </a:t>
            </a:r>
            <a:r>
              <a:rPr lang="ru-RU" sz="24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kk-KZ" sz="24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шамасының ерітіндінің сыну коэф­фи­циентінің теуелділігінен туады (2-сурет), себебі концен­тра­ция артқан сайын сыну коэффициентінің мәні айтарлықтай өзгереді.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79F0A8E6-742E-4D9B-A0E6-E4A948DC86E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563888" y="6291072"/>
            <a:ext cx="3200400" cy="365760"/>
          </a:xfrm>
        </p:spPr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</p:spTree>
    <p:extLst>
      <p:ext uri="{BB962C8B-B14F-4D97-AF65-F5344CB8AC3E}">
        <p14:creationId xmlns:p14="http://schemas.microsoft.com/office/powerpoint/2010/main" val="3473146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35AA374F-5A20-40C9-9CD9-7101295B099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5384" y="332656"/>
            <a:ext cx="8055048" cy="5832648"/>
          </a:xfr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589B27D6-256F-49AB-84BB-8D348572904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148064" y="6342464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448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B389FB4-B0B4-45F2-9C70-14137183A35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1560" y="332656"/>
            <a:ext cx="7920880" cy="6048672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1BA3C1DC-99D4-4320-9A7B-1A7FC660F22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148064" y="6385004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0632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4C1D0B-062D-4611-B617-15F984713D7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003232" cy="6213304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Оптикалық</a:t>
            </a: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тығыздықтардың</a:t>
            </a: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аддитивтілік</a:t>
            </a: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pt-BR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Бугер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Ламберт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құрамында бірнеше қосылыстар жарық жұта­тын болса да қолданылады және де қойылатын талап қоспадағы қосылыстар бір-бірімен әрекеттеспеуі керек. Егер ерітіндіде </a:t>
            </a:r>
            <a:r>
              <a:rPr lang="kk-KZ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жұты­ла­тын заттар болса, ерітіндінің оптикалық тығыз­дығы </a:t>
            </a:r>
            <a:r>
              <a:rPr lang="kk-KZ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әрбір компоненттің қосындысынан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тұрады және ол адди­тивтілік заңы­на бағынады: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ctr">
              <a:lnSpc>
                <a:spcPct val="107000"/>
              </a:lnSpc>
              <a:spcAft>
                <a:spcPts val="8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қоспа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Σ А</a:t>
            </a:r>
            <a:r>
              <a:rPr lang="en-US" sz="24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ctr">
              <a:lnSpc>
                <a:spcPct val="107000"/>
              </a:lnSpc>
              <a:spcAft>
                <a:spcPts val="8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А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А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….+А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lc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lс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...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lс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7A4281E8-1554-4078-B201-4D3D79D6AEF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779912" y="6257570"/>
            <a:ext cx="3200400" cy="365760"/>
          </a:xfrm>
        </p:spPr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</p:spTree>
    <p:extLst>
      <p:ext uri="{BB962C8B-B14F-4D97-AF65-F5344CB8AC3E}">
        <p14:creationId xmlns:p14="http://schemas.microsoft.com/office/powerpoint/2010/main" val="477520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5301970-F359-48B6-B066-EFB65DFFC40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9552" y="286407"/>
            <a:ext cx="7560840" cy="5662873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2CAEABF9-8C8A-4A0B-8784-1AB34C92CEB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419872" y="6220660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434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741F310-248F-4983-9CCD-B42EFAE2F76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147248" cy="6285312"/>
          </a:xfrm>
        </p:spPr>
        <p:txBody>
          <a:bodyPr>
            <a:normAutofit fontScale="92500" lnSpcReduction="20000"/>
          </a:bodyPr>
          <a:lstStyle/>
          <a:p>
            <a:pPr indent="0" algn="just" eaLnBrk="0" fontAlgn="base" hangingPunct="0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	Спектроскопиялық әдістер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eaLnBrk="0" fontAlgn="base" hangingPunct="0">
              <a:buNone/>
            </a:pP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	Спектроскопиялық әдістер зерттелетін қосылыстың жарықпен электромагнитті сәулелену құбылысына негізделген. Зерттелетін қосылыс пен жарықтың әрекеттесуі нәтижесінде пайда болатын құбылыстар: </a:t>
            </a:r>
            <a:r>
              <a:rPr lang="kk-K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жұтылу, шағылу, шашырау, сыну және түсу 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және т.б. Соның нәтижесінде мына параметрлер өлшеніледі: қозған атомдардың сәулелену қарқындылығы, монохроматты сәулеленудің жұтылуы, жарықтың сыну көрсеткіші және т.б., әрі бұл параметрлер зерттелетін объект құрамындағы қосылыстың концентрациясының функциясы болып табылады.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eaLnBrk="0" fontAlgn="base" hangingPunct="0"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	Спектроскопиялық әдісте құбылысқа зерттелетін қосылыс </a:t>
            </a:r>
            <a:r>
              <a:rPr lang="kk-KZ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атом және молекула 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күйінде түсе алатын болғандықтан талдау </a:t>
            </a:r>
            <a:r>
              <a:rPr lang="kk-KZ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атомдық спектроскопия және молекулалық спектроскопия 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деп екі үлкен топқа бірігеді. Талдау әдістері жарықтың құбылысына қарай: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eaLnBrk="0" fontAlgn="base" hangingPunct="0">
              <a:buFont typeface="Wingdings" panose="05000000000000000000" pitchFamily="2" charset="2"/>
              <a:buChar char=""/>
              <a:tabLst>
                <a:tab pos="457200" algn="l"/>
              </a:tabLst>
            </a:pPr>
            <a:r>
              <a:rPr lang="kk-KZ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жарықтың шашырауы – эмиссиялық 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(мысалы, флуориметрия, эмиссионды спектральды әдіс, жалынды фотометрия),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eaLnBrk="0" fontAlgn="base" hangingPunct="0">
              <a:buFont typeface="Wingdings" panose="05000000000000000000" pitchFamily="2" charset="2"/>
              <a:buChar char=""/>
              <a:tabLst>
                <a:tab pos="457200" algn="l"/>
              </a:tabLst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</a:t>
            </a:r>
            <a:r>
              <a:rPr lang="kk-KZ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жарықтың жұтылуы – абсорбциялық 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(мысалы, колориметрия, фотоколориметрия, спектрофотометрия, атомды-абсорбциялық ААС) болып бөлінеді.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81A4C02F-FE5D-4A74-9B46-3FE1A5F701D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491880" y="6291072"/>
            <a:ext cx="3200400" cy="365760"/>
          </a:xfrm>
        </p:spPr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</p:spTree>
    <p:extLst>
      <p:ext uri="{BB962C8B-B14F-4D97-AF65-F5344CB8AC3E}">
        <p14:creationId xmlns:p14="http://schemas.microsoft.com/office/powerpoint/2010/main" val="214332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A951CD0-AB24-4CC4-96EA-CF69B4A4EF5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3528" y="260648"/>
            <a:ext cx="8208911" cy="6213177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434D6C09-45E7-4F83-B9AC-E7DBD77A24F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131840" y="6290945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8319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ADD5142-5A7E-4061-B471-CE04173A546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075240" cy="5997280"/>
          </a:xfrm>
        </p:spPr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Электрмагнитті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шашырау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энергияның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бір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түрі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олар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әртүрлі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формада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рентгенді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ультракүлг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н, к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ө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зге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көрінетін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ин­фра­қызыл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микротолқынды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т.б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.)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болады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Электрмагнитті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сәулеленудің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маңызды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сипаттамасы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болып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оның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квант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энер­гиясы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Е (эВ, Дж)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есептеледі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ол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сәулелену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жиілігіне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байла­нысты орындалған 1 бөлшекке (фотон) сәйкес энергия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52095" algn="just"/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=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buNone/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мұндағы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толқын ұзындығы, h – Планк тұрақтысы</a:t>
            </a:r>
            <a:b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(h = 6,626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kk-KZ" sz="24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-34 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Дж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с). </a:t>
            </a:r>
          </a:p>
          <a:p>
            <a:pPr marL="0" indent="0">
              <a:buNone/>
            </a:pPr>
            <a:r>
              <a:rPr lang="ru-RU" dirty="0" err="1"/>
              <a:t>Бер</a:t>
            </a:r>
            <a:r>
              <a:rPr lang="kk-KZ" dirty="0"/>
              <a:t>і</a:t>
            </a:r>
            <a:r>
              <a:rPr lang="ru-RU" dirty="0" err="1"/>
              <a:t>лген</a:t>
            </a:r>
            <a:r>
              <a:rPr lang="ru-RU" dirty="0"/>
              <a:t> </a:t>
            </a:r>
            <a:r>
              <a:rPr lang="ru-RU" dirty="0" err="1"/>
              <a:t>шамалар</a:t>
            </a:r>
            <a:r>
              <a:rPr lang="ru-RU" dirty="0"/>
              <a:t> – Е, </a:t>
            </a:r>
            <a:r>
              <a:rPr lang="el-GR" dirty="0"/>
              <a:t>λ</a:t>
            </a:r>
            <a:r>
              <a:rPr lang="ru-RU" dirty="0"/>
              <a:t>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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ῡ</a:t>
            </a:r>
            <a:r>
              <a:rPr lang="ru-RU" dirty="0"/>
              <a:t>   – </a:t>
            </a:r>
            <a:r>
              <a:rPr lang="ru-RU" dirty="0" err="1"/>
              <a:t>бір-бірімен</a:t>
            </a:r>
            <a:r>
              <a:rPr lang="ru-RU" dirty="0"/>
              <a:t> </a:t>
            </a:r>
            <a:r>
              <a:rPr lang="ru-RU" dirty="0" err="1"/>
              <a:t>тығыз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.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әрқайсысы</a:t>
            </a:r>
            <a:r>
              <a:rPr lang="ru-RU" dirty="0"/>
              <a:t> </a:t>
            </a:r>
            <a:r>
              <a:rPr lang="ru-RU" dirty="0" err="1"/>
              <a:t>электрмагниттік</a:t>
            </a:r>
            <a:r>
              <a:rPr lang="ru-RU" dirty="0"/>
              <a:t> </a:t>
            </a:r>
            <a:r>
              <a:rPr lang="ru-RU" dirty="0" err="1"/>
              <a:t>сәулелену</a:t>
            </a:r>
            <a:r>
              <a:rPr lang="ru-RU" dirty="0"/>
              <a:t> </a:t>
            </a:r>
            <a:r>
              <a:rPr lang="ru-RU" dirty="0" err="1"/>
              <a:t>квантының</a:t>
            </a:r>
            <a:r>
              <a:rPr lang="ru-RU" dirty="0"/>
              <a:t> энергия </a:t>
            </a:r>
            <a:r>
              <a:rPr lang="ru-RU" dirty="0" err="1"/>
              <a:t>көрсеткіші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бола </a:t>
            </a:r>
            <a:r>
              <a:rPr lang="ru-RU" dirty="0" err="1"/>
              <a:t>алады</a:t>
            </a:r>
            <a:r>
              <a:rPr lang="ru-RU" dirty="0"/>
              <a:t>. 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AB69859-56A7-4A55-A136-C125E7D5F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512A9686-151C-4B53-A708-AD38A75CD7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524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6780" imgH="215526" progId="Equation.3">
                  <p:embed/>
                </p:oleObj>
              </mc:Choice>
              <mc:Fallback>
                <p:oleObj r:id="rId2" imgW="126780" imgH="21552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>
            <a:extLst>
              <a:ext uri="{FF2B5EF4-FFF2-40B4-BE49-F238E27FC236}">
                <a16:creationId xmlns:a16="http://schemas.microsoft.com/office/drawing/2014/main" id="{51DAEB8E-55EE-4511-9812-62FB6C371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RU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6BF426BB-46C8-471C-A556-ADE38D9EAC7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131840" y="6198448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70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D1CD6E-625E-4002-B113-C5E15043B52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528" y="116632"/>
            <a:ext cx="8280920" cy="6552728"/>
          </a:xfrm>
        </p:spPr>
        <p:txBody>
          <a:bodyPr>
            <a:normAutofit fontScale="77500" lnSpcReduction="20000"/>
          </a:bodyPr>
          <a:lstStyle/>
          <a:p>
            <a:pPr indent="0" algn="just">
              <a:buNone/>
            </a:pP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ru-RU" sz="25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Электрмагнитті</a:t>
            </a:r>
            <a:r>
              <a:rPr lang="ru-RU" sz="2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спектр</a:t>
            </a:r>
            <a:endParaRPr lang="ru-RU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just">
              <a:buNone/>
            </a:pPr>
            <a:r>
              <a:rPr lang="ru-RU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Атомдар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мен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молекулалардың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электрмагнитті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сәулелерді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шығаруы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немесе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жұтуы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олардың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ішкі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энергиялары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ың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өзгерісі­не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алып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келеді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Минималды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мүмкін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болатын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ішкі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энергиясы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бар атом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немесе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молекула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күйін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негізгі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», ал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басқа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күйлерді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қоз­ған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»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деп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атайды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Ішкі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энергия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дискретті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шама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болып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табылады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сондықтан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атом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немесе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молекуланың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бір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күйден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екінші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күйге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ауысуы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әрқашан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секірмелі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түрдегі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энергия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өзгерісімен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сипатта­лады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энергия (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кванттық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мөлшерін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беру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немесе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алу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Кез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келген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бөлшек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(атом, молекула)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белгілі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энергетикалық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күйде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болады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оның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басқа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күйге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ауысуы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жарық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кванты-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фотонның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электрмаг­нитті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өзгерісі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арқылы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орындалады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Әрбір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ауысу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күйіне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спек­траль­ды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сызық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сәйкес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келеді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Спектрльды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сызық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дегеніміз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бір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жиіліктегі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фотондардың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жиынтығы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Дегенмен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бөлшектің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бір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күйден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екінші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күйге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ауысуы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үнемі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орындала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бермейді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ол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резонансты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ауысуға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сәйкес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орындалатын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резонансты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сызықтар­ға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байланысты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Резонансты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ауысу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дегеніміз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бірінші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қозған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энергетикалық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деңгейден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негізгі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күйге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керісінше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ауысу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яғни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kk-KZ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kk-KZ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және Е</a:t>
            </a:r>
            <a:r>
              <a:rPr lang="kk-KZ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kk-KZ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indent="0" algn="just">
              <a:buNone/>
            </a:pPr>
            <a:r>
              <a:rPr lang="kk-KZ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Белгілі бір бөлшекке сәйкес келе-</a:t>
            </a:r>
            <a:b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тін спектральды сызықтардың жиынтығы оның </a:t>
            </a:r>
            <a:r>
              <a:rPr lang="kk-KZ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спектрін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құрай­ды</a:t>
            </a:r>
            <a:r>
              <a:rPr lang="kk-K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E1EAEBE0-53F6-466B-8C45-CDE310DBA19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75856" y="6237312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8764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B87E287-E8FA-480C-9822-E0997CDB9BC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147248" cy="5997280"/>
          </a:xfrm>
        </p:spPr>
        <p:txBody>
          <a:bodyPr>
            <a:normAutofit fontScale="92500"/>
          </a:bodyPr>
          <a:lstStyle/>
          <a:p>
            <a:pPr indent="0" algn="just">
              <a:lnSpc>
                <a:spcPct val="102000"/>
              </a:lnSpc>
              <a:spcAft>
                <a:spcPts val="800"/>
              </a:spcAft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Жұтылу процестерінде (абсорбциялық) әдетте жұтылған фотондар үлесі­мен байланысты шаманы – оптикалық тығыздық­ты (A немесе D) қолданады.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Аналитикалық химияда спектрлер </a:t>
            </a:r>
            <a:r>
              <a:rPr lang="kk-KZ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сапалық және сандық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талдауды мәлімет алуда қолданады. Сапалық мәліметті кез кел­ген заттың маңызды сипаттамасы электрмагниттік спектрдегі түзулердің (сызықтар) максимумдарының орналасуы (энергия­лар, жиіліктер, толқын ұзындықтары) береді, олар заттың кон­цен­трациясына байланысты емес тек қана табиғатымен анықта­лады. Сондықтан заттарды сапалық анықтау үшін тәуелділік­тердің абцисса осін пайдаланған жөн. Сандық талдау үшін түзу­лердің интенсивтілігін пайдаланған жөн, яғни ординаталардың осі. Спектралды түзудің интенсивтілігі зат концентрациясының функциясы болып табылады, сондықтан аналитикалық белгі ре­тінде қолданылады.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6BECD7F9-7189-466A-86E5-040E8B01C65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923928" y="6186506"/>
            <a:ext cx="3200400" cy="389644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5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1802CAC-9247-4F6A-B6CB-F1634BC4B0E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931224" cy="5997280"/>
          </a:xfrm>
        </p:spPr>
        <p:txBody>
          <a:bodyPr>
            <a:normAutofit fontScale="92500" lnSpcReduction="20000"/>
          </a:bodyPr>
          <a:lstStyle/>
          <a:p>
            <a:pPr indent="0" algn="just" eaLnBrk="0" fontAlgn="base" hangingPunct="0"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</a:rPr>
              <a:t>	Молекулярлы абсорбциялық спектроскопия. Фотометриялық талдау әдістері.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eaLnBrk="0" fontAlgn="base" hangingPunct="0"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	Талдаудың молекулалы абсорбциялық әдістеріне фотометриялық (колориметрия, фотоколориметрия немесе фотоэлектрколориметрия, спектрофотометрия) және ИҚ спектроскопия әдістері жатады. Бұл әдістер жарықтың жұтылуы нәтижесінде алынған жұтылу спектрлері арқылы орындалады.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eaLnBrk="0" fontAlgn="base" hangingPunct="0"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	Зерттелетін бөлшектің табиғатына қарай жұтылу спектрлер </a:t>
            </a:r>
            <a:r>
              <a:rPr lang="kk-KZ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атомды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(сызықты) және </a:t>
            </a:r>
            <a:r>
              <a:rPr lang="kk-KZ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молекулалы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(жолақты) болады. Молекулалы спектрлер айналмалы, тербелмелі және электронды болып бөлінеді, яғни молекула энергиясы осылардың қосындысынан тұрады: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eaLnBrk="0" fontAlgn="base" hangingPunct="0"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	Е = E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эл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+E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терб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+E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айн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     және де    E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эл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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E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терб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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E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айн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eaLnBrk="0" fontAlgn="base" hangingPunct="0"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	Біз үшін электронды спектрлердің маңызы зор. Молекуланың энергиясының өзгерісі барлық E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эл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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E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терб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sym typeface="Symbol" panose="05050102010706020507" pitchFamily="18" charset="2"/>
              </a:rPr>
              <a:t>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E</a:t>
            </a:r>
            <a:r>
              <a:rPr lang="kk-KZ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айн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ауысулар арқылы орындалатындықтан алынатын электронды спектр кең жолақты болады және зерттелетін қосылыс туралы сапалық (әсіресе органикалық заттар үшін) және дәл сандық мәлімет береді.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2DB8E57E-18A7-4D8B-93E1-BC85045F658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419872" y="6198448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707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2917F28-921D-42ED-9C0A-12F0F666245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27584" y="188640"/>
            <a:ext cx="7704856" cy="6408712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CCC3DDAE-8BD4-4FA8-987F-2DFE8CFC83C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51920" y="6414472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210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Объект 12">
            <a:extLst>
              <a:ext uri="{FF2B5EF4-FFF2-40B4-BE49-F238E27FC236}">
                <a16:creationId xmlns:a16="http://schemas.microsoft.com/office/drawing/2014/main" id="{7304932A-CF81-43CA-AB44-B47C5D71FE4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324666" y="600199"/>
            <a:ext cx="8127055" cy="5493097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B08AD99B-6188-49CC-9A67-C9117F78323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779912" y="6282934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5989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5596</TotalTime>
  <Words>1189</Words>
  <Application>Microsoft Office PowerPoint</Application>
  <PresentationFormat>Экран (4:3)</PresentationFormat>
  <Paragraphs>59</Paragraphs>
  <Slides>18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Equation.3</vt:lpstr>
      <vt:lpstr>Әл-Фараби атындағы Қазақ ұлттық университеті Химия және химиялық технология факультеті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Әль-Фараби атындағы Қазақ Ұлттық университеті Химия және химиялық технология факультеті</dc:title>
  <dc:creator>1</dc:creator>
  <cp:lastModifiedBy>Исмаилова Акмарал</cp:lastModifiedBy>
  <cp:revision>197</cp:revision>
  <dcterms:created xsi:type="dcterms:W3CDTF">2012-02-27T19:01:21Z</dcterms:created>
  <dcterms:modified xsi:type="dcterms:W3CDTF">2021-05-26T13:10:16Z</dcterms:modified>
</cp:coreProperties>
</file>